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png" ContentType="image/png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aveSubsetFonts="1">
  <p:sldMasterIdLst>
    <p:sldMasterId id="2147483686" r:id="rId13"/>
  </p:sldMasterIdLst>
  <p:notesMasterIdLst>
    <p:notesMasterId r:id="rId17"/>
  </p:notesMasterIdLst>
  <p:handoutMasterIdLst>
    <p:handoutMasterId r:id="rId15"/>
  </p:handoutMasterIdLst>
  <p:sldIdLst>
    <p:sldId id="256" r:id="rId19"/>
    <p:sldId id="257" r:id="rId21"/>
    <p:sldId id="261" r:id="rId22"/>
    <p:sldId id="262" r:id="rId23"/>
    <p:sldId id="264" r:id="rId24"/>
    <p:sldId id="258" r:id="rId25"/>
    <p:sldId id="265" r:id="rId26"/>
    <p:sldId id="263" r:id="rId27"/>
    <p:sldId id="266" r:id="rId28"/>
    <p:sldId id="267" r:id="rId29"/>
    <p:sldId id="270" r:id="rId30"/>
    <p:sldId id="271" r:id="rId31"/>
    <p:sldId id="272" r:id="rId32"/>
    <p:sldId id="273" r:id="rId33"/>
    <p:sldId id="274" r:id="rId34"/>
    <p:sldId id="275" r:id="rId35"/>
    <p:sldId id="259" r:id="rId36"/>
    <p:sldId id="276" r:id="rId3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8001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96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9" d="100"/>
          <a:sy n="79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13" Type="http://schemas.openxmlformats.org/officeDocument/2006/relationships/slideMaster" Target="slideMasters/slideMaster1.xml"></Relationship><Relationship Id="rId14" Type="http://schemas.openxmlformats.org/officeDocument/2006/relationships/theme" Target="theme/theme1.xml"></Relationship><Relationship Id="rId15" Type="http://schemas.openxmlformats.org/officeDocument/2006/relationships/handoutMaster" Target="handoutMasters/handoutMaster1.xml"></Relationship><Relationship Id="rId17" Type="http://schemas.openxmlformats.org/officeDocument/2006/relationships/notesMaster" Target="notesMasters/notesMaster1.xml"></Relationship><Relationship Id="rId19" Type="http://schemas.openxmlformats.org/officeDocument/2006/relationships/slide" Target="slides/slide1.xml"></Relationship><Relationship Id="rId21" Type="http://schemas.openxmlformats.org/officeDocument/2006/relationships/slide" Target="slides/slide2.xml"></Relationship><Relationship Id="rId22" Type="http://schemas.openxmlformats.org/officeDocument/2006/relationships/slide" Target="slides/slide3.xml"></Relationship><Relationship Id="rId23" Type="http://schemas.openxmlformats.org/officeDocument/2006/relationships/slide" Target="slides/slide4.xml"></Relationship><Relationship Id="rId24" Type="http://schemas.openxmlformats.org/officeDocument/2006/relationships/slide" Target="slides/slide5.xml"></Relationship><Relationship Id="rId25" Type="http://schemas.openxmlformats.org/officeDocument/2006/relationships/slide" Target="slides/slide6.xml"></Relationship><Relationship Id="rId26" Type="http://schemas.openxmlformats.org/officeDocument/2006/relationships/slide" Target="slides/slide7.xml"></Relationship><Relationship Id="rId27" Type="http://schemas.openxmlformats.org/officeDocument/2006/relationships/slide" Target="slides/slide8.xml"></Relationship><Relationship Id="rId28" Type="http://schemas.openxmlformats.org/officeDocument/2006/relationships/slide" Target="slides/slide9.xml"></Relationship><Relationship Id="rId29" Type="http://schemas.openxmlformats.org/officeDocument/2006/relationships/slide" Target="slides/slide10.xml"></Relationship><Relationship Id="rId30" Type="http://schemas.openxmlformats.org/officeDocument/2006/relationships/slide" Target="slides/slide11.xml"></Relationship><Relationship Id="rId31" Type="http://schemas.openxmlformats.org/officeDocument/2006/relationships/slide" Target="slides/slide12.xml"></Relationship><Relationship Id="rId32" Type="http://schemas.openxmlformats.org/officeDocument/2006/relationships/slide" Target="slides/slide13.xml"></Relationship><Relationship Id="rId33" Type="http://schemas.openxmlformats.org/officeDocument/2006/relationships/slide" Target="slides/slide14.xml"></Relationship><Relationship Id="rId34" Type="http://schemas.openxmlformats.org/officeDocument/2006/relationships/slide" Target="slides/slide15.xml"></Relationship><Relationship Id="rId35" Type="http://schemas.openxmlformats.org/officeDocument/2006/relationships/slide" Target="slides/slide16.xml"></Relationship><Relationship Id="rId36" Type="http://schemas.openxmlformats.org/officeDocument/2006/relationships/slide" Target="slides/slide17.xml"></Relationship><Relationship Id="rId37" Type="http://schemas.openxmlformats.org/officeDocument/2006/relationships/slide" Target="slides/slide18.xml"></Relationship><Relationship Id="rId38" Type="http://schemas.openxmlformats.org/officeDocument/2006/relationships/viewProps" Target="viewProps.xml"></Relationship><Relationship Id="rId39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214C1-2863-45BA-A7C5-D5EA3C3D4C30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020B9-F693-4639-BB27-7B1AD87C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64276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002591605724.png>
</file>

<file path=ppt/media/fImage1038771559169.png>
</file>

<file path=ppt/media/fImage3827312641.png>
</file>

<file path=ppt/media/fImage41381681844464.png>
</file>

<file path=ppt/media/fImage558531188467.png>
</file>

<file path=ppt/media/fImage573261386500.png>
</file>

<file path=ppt/media/fImage733461326334.png>
</file>

<file path=ppt/media/fImage7390110841.png>
</file>

<file path=ppt/media/fImage739011138467.png>
</file>

<file path=ppt/media/fImage948221756962.png>
</file>

<file path=ppt/media/fImage979471651478.png>
</file>

<file path=ppt/media/fImage982471709358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63C85-90F6-445D-9B5B-8ABB00FB3043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B16B34-ED2F-4269-81E8-097D50C9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817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B16B34-ED2F-4269-81E8-097D50C9027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456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471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057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0114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59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65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07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17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046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3477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598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D09F3-42FA-4000-BA19-9FDED2BD3142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49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573261386500.png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038771559169.png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002591605724.png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979471651478.png"></Relationship></Relationships>
</file>

<file path=ppt/slides/_rels/slide1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982471709358.png"></Relationship></Relationships>
</file>

<file path=ppt/slides/_rels/slide1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948221756962.png"></Relationship></Relationships>
</file>

<file path=ppt/slides/_rels/slide1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41381681844464.png"></Relationship></Relationships>
</file>

<file path=ppt/slides/_rels/slide1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image" Target="../media/fImage7390110841.png"></Relationship><Relationship Id="rId3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image" Target="../media/fImage739011138467.png"></Relationship><Relationship Id="rId3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3827312641.png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558531188467.png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733461326334.pn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635" cy="2388235"/>
          </a:xfrm>
        </p:spPr>
        <p:txBody>
          <a:bodyPr wrap="square" lIns="91440" tIns="45720" rIns="91440" bIns="45720" numCol="1" vert="horz" anchor="b">
            <a:normAutofit fontScale="90000" lnSpcReduction="0"/>
          </a:bodyPr>
          <a:lstStyle/>
          <a:p>
            <a:pPr marL="0" indent="0" rtl="0" algn="l" defTabSz="914400" eaLnBrk="1" latinLnBrk="0" hangingPunct="1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sz="6000">
                <a:latin typeface="맑은 고딕" charset="0"/>
                <a:ea typeface="맑은 고딕" charset="0"/>
              </a:rPr>
              <a:t>Lab 07:</a:t>
            </a:r>
            <a:r>
              <a:rPr sz="6000">
                <a:latin typeface="맑은 고딕" charset="0"/>
                <a:ea typeface="맑은 고딕" charset="0"/>
              </a:rPr>
              <a:t/>
            </a:r>
            <a:br>
              <a:rPr sz="6000">
                <a:latin typeface="맑은 고딕" charset="0"/>
                <a:ea typeface="맑은 고딕" charset="0"/>
              </a:rPr>
            </a:br>
            <a:r>
              <a:rPr sz="5400">
                <a:latin typeface="맑은 고딕" charset="0"/>
                <a:ea typeface="맑은 고딕" charset="0"/>
              </a:rPr>
              <a:t>RAM 기반 Data Processor 구현</a:t>
            </a:r>
            <a:endParaRPr lang="ko-KR" altLang="en-US" sz="5400">
              <a:latin typeface="맑은 고딕" charset="0"/>
              <a:ea typeface="맑은 고딕" charset="0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635" cy="1656080"/>
          </a:xfr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algn="r" latinLnBrk="0">
              <a:buFontTx/>
              <a:buNone/>
            </a:pPr>
            <a:r>
              <a:rPr lang="ko-KR" altLang="en-US"/>
              <a:t>201810766 김필규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03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AC_out을 생성한 모습</a:t>
            </a:r>
            <a:endParaRPr lang="ko-KR" altLang="en-US"/>
          </a:p>
        </p:txBody>
      </p:sp>
      <p:pic>
        <p:nvPicPr>
          <p:cNvPr id="4" name="그림 6" descr="C:/Users/SW중심대학사업단/AppData/Roaming/PolarisOffice/ETemp/22440_20943296/fImage57326138650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60705" y="1824990"/>
            <a:ext cx="8593455" cy="4112260"/>
          </a:xfrm>
          <a:prstGeom prst="rect"/>
          <a:noFill/>
        </p:spPr>
      </p:pic>
      <p:sp>
        <p:nvSpPr>
          <p:cNvPr id="5" name="도형 7"/>
          <p:cNvSpPr>
            <a:spLocks/>
          </p:cNvSpPr>
          <p:nvPr/>
        </p:nvSpPr>
        <p:spPr>
          <a:xfrm rot="0">
            <a:off x="6786245" y="1743710"/>
            <a:ext cx="2277745" cy="1871345"/>
          </a:xfrm>
          <a:prstGeom prst="ellipse"/>
          <a:noFill/>
          <a:ln w="12700" cap="flat" cmpd="sng">
            <a:solidFill>
              <a:schemeClr val="accent2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vert="horz" anchor="ctr">
            <a:noAutofit/>
          </a:bodyPr>
          <a:lstStyle/>
          <a:p>
            <a:pPr marL="0" indent="0" algn="ctr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시뮬레이션 파트1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4219575"/>
            <a:ext cx="8776970" cy="195834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sz="2400">
                <a:latin typeface="맑은 고딕" charset="0"/>
                <a:ea typeface="맑은 고딕" charset="0"/>
              </a:rPr>
              <a:t>ac </a:t>
            </a:r>
            <a:r>
              <a:rPr sz="2400">
                <a:latin typeface="Wingdings" charset="0"/>
                <a:ea typeface="맑은 고딕" charset="0"/>
              </a:rPr>
              <a:t></a:t>
            </a:r>
            <a:r>
              <a:rPr sz="2400">
                <a:latin typeface="맑은 고딕" charset="0"/>
                <a:ea typeface="맑은 고딕" charset="0"/>
              </a:rPr>
              <a:t> input (‘3’)</a:t>
            </a:r>
            <a:endParaRPr lang="ko-KR" altLang="en-US" sz="2400">
              <a:latin typeface="맑은 고딕" charset="0"/>
              <a:ea typeface="맑은 고딕" charset="0"/>
            </a:endParaRPr>
          </a:p>
          <a:p>
            <a:pPr marL="228600" indent="-228600" latinLnBrk="0">
              <a:buFont typeface="Arial"/>
              <a:buChar char="•"/>
            </a:pPr>
            <a:r>
              <a:rPr sz="2400">
                <a:latin typeface="맑은 고딕" charset="0"/>
                <a:ea typeface="맑은 고딕" charset="0"/>
              </a:rPr>
              <a:t>M[2] </a:t>
            </a:r>
            <a:r>
              <a:rPr sz="2400">
                <a:latin typeface="Wingdings" charset="0"/>
                <a:ea typeface="맑은 고딕" charset="0"/>
              </a:rPr>
              <a:t></a:t>
            </a:r>
            <a:r>
              <a:rPr sz="2400">
                <a:latin typeface="맑은 고딕" charset="0"/>
                <a:ea typeface="맑은 고딕" charset="0"/>
              </a:rPr>
              <a:t> ac</a:t>
            </a:r>
            <a:endParaRPr lang="ko-KR" altLang="en-US" sz="2400">
              <a:latin typeface="맑은 고딕" charset="0"/>
              <a:ea typeface="맑은 고딕" charset="0"/>
            </a:endParaRPr>
          </a:p>
          <a:p>
            <a:pPr marL="228600" indent="-228600" latinLnBrk="0">
              <a:buFont typeface="Arial"/>
              <a:buChar char="•"/>
            </a:pPr>
            <a:r>
              <a:rPr sz="2400">
                <a:latin typeface="맑은 고딕" charset="0"/>
                <a:ea typeface="맑은 고딕" charset="0"/>
              </a:rPr>
              <a:t>라이징 엣지에서 ac에 3이 인가된후 alu에서 패스되어서 m[2] 메모리에 저장되도록 하였다.  </a:t>
            </a:r>
            <a:endParaRPr lang="ko-KR" altLang="en-US"/>
          </a:p>
        </p:txBody>
      </p:sp>
      <p:pic>
        <p:nvPicPr>
          <p:cNvPr id="4" name="그림 13" descr="C:/Users/SW중심대학사업단/AppData/Roaming/PolarisOffice/ETemp/22440_20943296/fImage103877155916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42"/>
          <a:stretch>
            <a:fillRect/>
          </a:stretch>
        </p:blipFill>
        <p:spPr>
          <a:xfrm rot="0">
            <a:off x="836295" y="1382395"/>
            <a:ext cx="6429375" cy="27743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시뮬레이션 파트 2 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4264660"/>
            <a:ext cx="9174480" cy="191325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sz="2400">
                <a:latin typeface="맑은 고딕" charset="0"/>
                <a:ea typeface="맑은 고딕" charset="0"/>
              </a:rPr>
              <a:t>ac </a:t>
            </a:r>
            <a:r>
              <a:rPr sz="2400">
                <a:latin typeface="Wingdings" charset="0"/>
                <a:ea typeface="맑은 고딕" charset="0"/>
              </a:rPr>
              <a:t></a:t>
            </a:r>
            <a:r>
              <a:rPr sz="2400">
                <a:latin typeface="맑은 고딕" charset="0"/>
                <a:ea typeface="맑은 고딕" charset="0"/>
              </a:rPr>
              <a:t> input (‘2’)</a:t>
            </a:r>
            <a:endParaRPr lang="ko-KR" altLang="en-US" sz="2400">
              <a:latin typeface="맑은 고딕" charset="0"/>
              <a:ea typeface="맑은 고딕" charset="0"/>
            </a:endParaRPr>
          </a:p>
          <a:p>
            <a:pPr marL="685800" indent="-228600" rtl="0" algn="l" defTabSz="914400" eaLnBrk="1" latinLnBrk="0" hangingPunct="1">
              <a:buFont typeface="Arial"/>
              <a:buChar char="•"/>
            </a:pPr>
            <a:r>
              <a:rPr sz="2400">
                <a:latin typeface="맑은 고딕" charset="0"/>
                <a:ea typeface="맑은 고딕" charset="0"/>
              </a:rPr>
              <a:t>M[1] </a:t>
            </a:r>
            <a:r>
              <a:rPr sz="2400">
                <a:latin typeface="Wingdings" charset="0"/>
                <a:ea typeface="맑은 고딕" charset="0"/>
              </a:rPr>
              <a:t></a:t>
            </a:r>
            <a:r>
              <a:rPr sz="2400">
                <a:latin typeface="맑은 고딕" charset="0"/>
                <a:ea typeface="맑은 고딕" charset="0"/>
              </a:rPr>
              <a:t> ac</a:t>
            </a:r>
            <a:endParaRPr lang="ko-KR" altLang="en-US" sz="2400">
              <a:latin typeface="맑은 고딕" charset="0"/>
              <a:ea typeface="맑은 고딕" charset="0"/>
            </a:endParaRPr>
          </a:p>
          <a:p>
            <a:pPr marL="685800" indent="-228600" rtl="0" algn="l" defTabSz="914400" eaLnBrk="1" latinLnBrk="0" hangingPunct="1">
              <a:buFont typeface="Arial"/>
              <a:buChar char="•"/>
            </a:pPr>
            <a:r>
              <a:rPr sz="2400">
                <a:latin typeface="맑은 고딕" charset="0"/>
                <a:ea typeface="맑은 고딕" charset="0"/>
              </a:rPr>
              <a:t>전과 마찬가지로 라이징 엣지에 2를 ac에 인가받고 alu에서 000으로 패쓰하여 m[1]에 2를 저장한 것을 확인 할 수 있다.  </a:t>
            </a:r>
            <a:endParaRPr lang="ko-KR" altLang="en-US"/>
          </a:p>
        </p:txBody>
      </p:sp>
      <p:pic>
        <p:nvPicPr>
          <p:cNvPr id="4" name="그림 14" descr="C:/Users/SW중심대학사업단/AppData/Roaming/PolarisOffice/ETemp/22440_20943296/fImage100259160572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76"/>
          <a:stretch>
            <a:fillRect/>
          </a:stretch>
        </p:blipFill>
        <p:spPr>
          <a:xfrm rot="0">
            <a:off x="838200" y="1606550"/>
            <a:ext cx="6436360" cy="256095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시뮬레이션 파트 3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4418330"/>
            <a:ext cx="10516235" cy="1759585"/>
          </a:xfrm>
          <a:prstGeom prst="rect"/>
        </p:spPr>
        <p:txBody>
          <a:bodyPr wrap="square" lIns="91440" tIns="45720" rIns="91440" bIns="45720" numCol="1" vert="horz" anchor="t">
            <a:normAutofit fontScale="85000" lnSpcReduction="0"/>
          </a:bodyPr>
          <a:lstStyle/>
          <a:p>
            <a:pPr marL="685800" indent="-228600" rtl="0" algn="l" defTabSz="914400" eaLnBrk="1" latinLnBrk="0" hangingPunct="1">
              <a:buFont typeface="Arial"/>
              <a:buChar char="•"/>
            </a:pPr>
            <a:r>
              <a:rPr sz="2400">
                <a:latin typeface="맑은 고딕" charset="0"/>
                <a:ea typeface="맑은 고딕" charset="0"/>
              </a:rPr>
              <a:t>ac </a:t>
            </a:r>
            <a:r>
              <a:rPr sz="2400">
                <a:latin typeface="Wingdings" charset="0"/>
                <a:ea typeface="맑은 고딕" charset="0"/>
              </a:rPr>
              <a:t></a:t>
            </a:r>
            <a:r>
              <a:rPr sz="2400">
                <a:latin typeface="맑은 고딕" charset="0"/>
                <a:ea typeface="맑은 고딕" charset="0"/>
              </a:rPr>
              <a:t> input (‘4’)</a:t>
            </a:r>
            <a:endParaRPr lang="ko-KR" altLang="en-US" sz="2400">
              <a:latin typeface="맑은 고딕" charset="0"/>
              <a:ea typeface="맑은 고딕" charset="0"/>
            </a:endParaRPr>
          </a:p>
          <a:p>
            <a:pPr marL="685800" indent="-228600" rtl="0" algn="l" defTabSz="914400" eaLnBrk="1" latinLnBrk="0" hangingPunct="1">
              <a:buFont typeface="Arial"/>
              <a:buChar char="•"/>
            </a:pPr>
            <a:r>
              <a:rPr sz="2400">
                <a:latin typeface="맑은 고딕" charset="0"/>
                <a:ea typeface="맑은 고딕" charset="0"/>
              </a:rPr>
              <a:t>ac </a:t>
            </a:r>
            <a:r>
              <a:rPr sz="2400">
                <a:latin typeface="Wingdings" charset="0"/>
                <a:ea typeface="맑은 고딕" charset="0"/>
              </a:rPr>
              <a:t></a:t>
            </a:r>
            <a:r>
              <a:rPr sz="2400">
                <a:latin typeface="맑은 고딕" charset="0"/>
                <a:ea typeface="맑은 고딕" charset="0"/>
              </a:rPr>
              <a:t> ac + M[1]</a:t>
            </a:r>
            <a:endParaRPr lang="ko-KR" altLang="en-US" sz="2400">
              <a:latin typeface="맑은 고딕" charset="0"/>
              <a:ea typeface="맑은 고딕" charset="0"/>
            </a:endParaRPr>
          </a:p>
          <a:p>
            <a:pPr marL="685800" indent="-228600" rtl="0" algn="l" defTabSz="914400" eaLnBrk="1" latinLnBrk="0" hangingPunct="1">
              <a:buFont typeface="Arial"/>
              <a:buChar char="•"/>
            </a:pPr>
            <a:r>
              <a:rPr sz="2400">
                <a:latin typeface="맑은 고딕" charset="0"/>
                <a:ea typeface="맑은 고딕" charset="0"/>
              </a:rPr>
              <a:t>input으로 부터의 4를 ac 에 입력하고 동시에 alu 는 op1 과 op2 를 더해주는 010 으로 바꾸었다. ram_load 가 0 이되어 adress 000 에 저장되어있던 2와 ac의 4가 더해져서 6이 alu로 부터 출력됨을 확인 할 수 있다. </a:t>
            </a:r>
            <a:endParaRPr lang="ko-KR" altLang="en-US"/>
          </a:p>
        </p:txBody>
      </p:sp>
      <p:pic>
        <p:nvPicPr>
          <p:cNvPr id="4" name="그림 15" descr="C:/Users/SW중심대학사업단/AppData/Roaming/PolarisOffice/ETemp/22440_20943296/fImage97947165147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68705" y="1386205"/>
            <a:ext cx="7597775" cy="28581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시뮬레이션 파트 4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4960620"/>
            <a:ext cx="10516235" cy="1217295"/>
          </a:xfrm>
          <a:prstGeom prst="rect"/>
        </p:spPr>
        <p:txBody>
          <a:bodyPr wrap="square" lIns="91440" tIns="45720" rIns="91440" bIns="45720" numCol="1" vert="horz" anchor="t">
            <a:normAutofit fontScale="625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sz="2400">
                <a:latin typeface="맑은 고딕" charset="0"/>
                <a:ea typeface="맑은 고딕" charset="0"/>
              </a:rPr>
              <a:t>ac </a:t>
            </a:r>
            <a:r>
              <a:rPr sz="2400">
                <a:latin typeface="Wingdings" charset="0"/>
                <a:ea typeface="맑은 고딕" charset="0"/>
              </a:rPr>
              <a:t></a:t>
            </a:r>
            <a:r>
              <a:rPr sz="2400">
                <a:latin typeface="맑은 고딕" charset="0"/>
                <a:ea typeface="맑은 고딕" charset="0"/>
              </a:rPr>
              <a:t> ac + M[2] </a:t>
            </a:r>
            <a:endParaRPr lang="ko-KR" altLang="en-US" sz="2400">
              <a:latin typeface="맑은 고딕" charset="0"/>
              <a:ea typeface="맑은 고딕" charset="0"/>
            </a:endParaRPr>
          </a:p>
          <a:p>
            <a:pPr marL="228600" indent="-228600" latinLnBrk="0">
              <a:buFontTx/>
              <a:buNone/>
            </a:pPr>
            <a:r>
              <a:rPr lang="ko-KR" altLang="en-US"/>
              <a:t>이전에서 계산된 값(6)은 input_sel 이 0으로 변하면서 ac에 로드되었다. mar_in을 001로 바꾸어 m[2]값(3)이 출력되도록 하였고, alu는 010으로 op1 과 op2 를 더해주는 연산을 한다. 그래서 6과 3이 더해져서 9가 alu 로 부터 출력됨을 확인 할 수 있다. </a:t>
            </a:r>
            <a:endParaRPr lang="ko-KR" altLang="en-US"/>
          </a:p>
        </p:txBody>
      </p:sp>
      <p:pic>
        <p:nvPicPr>
          <p:cNvPr id="4" name="그림 16" descr="C:/Users/SW중심대학사업단/AppData/Roaming/PolarisOffice/ETemp/22440_20943296/fImage98247170935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41375" y="1562100"/>
            <a:ext cx="7582535" cy="295719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시뮬레이션 4-2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4246880"/>
            <a:ext cx="10516235" cy="193103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그후 더해한값인 9가 input_sel 을 0으로 설정해서 ac에 입력되도록 하였다.</a:t>
            </a:r>
            <a:endParaRPr lang="ko-KR" altLang="en-US"/>
          </a:p>
        </p:txBody>
      </p:sp>
      <p:pic>
        <p:nvPicPr>
          <p:cNvPr id="4" name="그림 17" descr="C:/Users/SW중심대학사업단/AppData/Roaming/PolarisOffice/ETemp/22440_20943296/fImage94822175696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089025" y="1821815"/>
            <a:ext cx="8352155" cy="234759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57250" y="-784860"/>
            <a:ext cx="4842510" cy="707199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228600" indent="-228600" rtl="0" algn="l" defTabSz="914400" eaLnBrk="1" latinLnBrk="0" hangingPunct="1">
              <a:buFont typeface="Arial"/>
              <a:buChar char="•"/>
            </a:pPr>
            <a: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  <a:t>각 동작(instruction)을 수행하는데 필요한 control input들 (input_sel, ac_load, mar_load, alu_sec, ram_load 등)과 외부 data 입력 (“input”과 MAR_in)을 명시하라.</a:t>
            </a:r>
            <a: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  <a:t/>
            </a:r>
            <a:b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</a:br>
            <a: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  <a:t/>
            </a:r>
            <a:b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</a:br>
            <a:r>
              <a:rPr sz="2000">
                <a:solidFill>
                  <a:schemeClr val="tx1"/>
                </a:solidFill>
                <a:latin typeface="맑은 고딕" charset="0"/>
                <a:ea typeface="맑은 고딕" charset="0"/>
              </a:rPr>
              <a:t>:왼쪽 사진에 정렬했습니다.</a:t>
            </a:r>
            <a: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  <a:t/>
            </a:r>
            <a:b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</a:br>
            <a: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  <a:t/>
            </a:r>
            <a:b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</a:br>
            <a: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  <a:t>필요하면 내부 signal들을 외부로 뽑아서 관찰할 수 있게 하라.</a:t>
            </a:r>
            <a: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  <a:t/>
            </a:r>
            <a:br>
              <a:rPr sz="2000">
                <a:solidFill>
                  <a:srgbClr val="FF0000"/>
                </a:solidFill>
                <a:latin typeface="맑은 고딕" charset="0"/>
                <a:ea typeface="맑은 고딕" charset="0"/>
              </a:rPr>
            </a:br>
            <a:r>
              <a:rPr sz="2000">
                <a:solidFill>
                  <a:schemeClr val="tx1"/>
                </a:solidFill>
                <a:latin typeface="맑은 고딕" charset="0"/>
                <a:ea typeface="맑은 고딕" charset="0"/>
              </a:rPr>
              <a:t/>
            </a:r>
            <a:br>
              <a:rPr sz="2000">
                <a:solidFill>
                  <a:schemeClr val="tx1"/>
                </a:solidFill>
                <a:latin typeface="맑은 고딕" charset="0"/>
                <a:ea typeface="맑은 고딕" charset="0"/>
              </a:rPr>
            </a:br>
            <a:r>
              <a:rPr sz="2000">
                <a:solidFill>
                  <a:schemeClr val="tx1"/>
                </a:solidFill>
                <a:latin typeface="맑은 고딕" charset="0"/>
                <a:ea typeface="맑은 고딕" charset="0"/>
              </a:rPr>
              <a:t>시뮬레이션에 제시된듯이 AC를 outport로 뽑아서 관찰하였습니다.</a:t>
            </a:r>
            <a:endParaRPr lang="ko-KR" altLang="en-US"/>
          </a:p>
        </p:txBody>
      </p:sp>
      <p:pic>
        <p:nvPicPr>
          <p:cNvPr id="4" name="그림 18" descr="C:/Users/SW중심대학사업단/AppData/Roaming/PolarisOffice/ETemp/22440_20943296/fImage4138168184446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56605" y="1007110"/>
            <a:ext cx="6581775" cy="484378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>
            <a:off x="638175" y="260350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ko-KR" altLang="en-US"/>
              <a:t>처음제출한 미완성 제출 Discussion 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742950" y="1797050"/>
            <a:ext cx="10516870" cy="435292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중간고사이후의 시간동안 ALU설계 방식이 무엇인지, Structural Description 을 이용한 VHDL 코딩 방식 이 무엇인지 차근차근 공부해 보았지만 실습을 코드로 구현하는데 한계점을 느꼈습니다. VHDL이해가 부족하여 미완성의 과제를 제출하지만 주말안에 반드시 구현해 낼것입니다. 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우선 VHDL 파일로 MUX,AC MAR 을 구현하고, 수업자료의 simple_alu와 이전 과제인 asych_ram 등 5개의 파일을 컴포넌트로 사용하고 연결해서 out put을 확인 하고 과제에서 제안된대로 input을 바꿔가며 시뮬레이션 해보겠습니다. 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최종 완성 제출 Discussion	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781175"/>
            <a:ext cx="10516235" cy="4396740"/>
          </a:xfrm>
          <a:prstGeom prst="rect"/>
        </p:spPr>
        <p:txBody>
          <a:bodyPr wrap="square" lIns="91440" tIns="45720" rIns="91440" bIns="45720" numCol="1" vert="horz" anchor="t">
            <a:normAutofit fontScale="55000" lnSpcReduction="0"/>
          </a:bodyPr>
          <a:lstStyle/>
          <a:p>
            <a:pPr marL="228600" indent="-228600" latinLnBrk="0">
              <a:buFontTx/>
              <a:buNone/>
            </a:pPr>
            <a:r>
              <a:rPr lang="ko-KR" altLang="en-US"/>
              <a:t>      먼저 과제를 하는데에 오랜시간이 걸렸습니다. VHDL에대한 전반적인 이해가 부족한거같아서 복습을 진행했습니다. 첫째로는 Strutural description 에 대한 이해가 부족해 이전의 ppt를 보며 component를 사용하여 다른 vhd파일을 조립하듯 사용함을 알 수 있었고, 그다음으로 Mux, AC, MAR 에 대한 이해 코드에 녹이는 방법에대해 고민했습니다. 처음에는 이또한 RAM , ALU와 같이 component 로 만들어야하나 했지만 여러번 구현해봄을 통해서 자연스럽게 structural description에 녹일 수 있다는걸 꺠닫고 여러번의 디버깅 끝해 코딩에 성공했습니다.  </a:t>
            </a:r>
            <a:endParaRPr lang="ko-KR" altLang="en-US"/>
          </a:p>
          <a:p>
            <a:pPr marL="228600" indent="-228600" latinLnBrk="0">
              <a:buFontTx/>
              <a:buNone/>
            </a:pPr>
            <a:r>
              <a:rPr lang="ko-KR" altLang="en-US"/>
              <a:t>    시뮬레이션 과정중에 필요한 내부 시그널을 아웃풋으로 뽑는것에대해 이해 했습니다. 프로그램이 길어지니 머릿속에서 따라가는것에는 무리가 있다는것을 느꼈습니다. 그러면서 내부 signal을 outport로 구현하여 보니 시뮬레이션이 용이했습니다. </a:t>
            </a:r>
            <a:endParaRPr lang="ko-KR" altLang="en-US"/>
          </a:p>
          <a:p>
            <a:pPr marL="228600" indent="-228600" latinLnBrk="0">
              <a:buFontTx/>
              <a:buNone/>
            </a:pPr>
            <a:r>
              <a:rPr lang="ko-KR" altLang="en-US"/>
              <a:t>   시뮬레이션 도중 출력값을 십진수로 표기해서 보았었는데 9가 나와야하는 자리에 -7이 나와서 오래 고민했습니다. 어리석었던 일이지만 비트를 열어보니 1의보수로 마이너스값이 표기되었다는 사실을 알게되어 16진수로 확인해 수정 하였습니다.</a:t>
            </a:r>
            <a:endParaRPr lang="ko-KR" altLang="en-US"/>
          </a:p>
          <a:p>
            <a:pPr marL="228600" indent="-228600" latinLnBrk="0">
              <a:buFontTx/>
              <a:buNone/>
            </a:pPr>
            <a:r>
              <a:rPr lang="ko-KR" altLang="en-US"/>
              <a:t>    시뮬레이션 이후에 진행한 동작에 필요한 control input을 정리하며 , 이작업을 미리했더라면 여러 시행착오를 방지했을거란 생각을 그때가서야 하게되어 아쉬웠습니다. 시뮬레이션 이전에 필요한 동작들을 구현하는데에 필요한 signal과 값들을 정리해두면 용이하다는것을 알게 되었습니다..</a:t>
            </a:r>
            <a:endParaRPr lang="ko-KR" altLang="en-US"/>
          </a:p>
          <a:p>
            <a:pPr marL="228600" indent="-228600" latinLnBrk="0">
              <a:buFontTx/>
              <a:buNone/>
            </a:pPr>
            <a:r>
              <a:rPr lang="ko-KR" altLang="en-US"/>
              <a:t>과제 제출이 조금 늦었지만 정말 열심히 부딪혀보아서 굉장히 뿌듯합니다. 포기하지 않길 잘했다는 생각이듭니다. 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구현 전 설계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>
            <a:off x="838200" y="1825625"/>
            <a:ext cx="10516870" cy="435292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기존 설계된 RAM 을 이용해서 설계하는 방식으로 VHDL Structural modeling 방식을 이용하기로 했다. 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따라서 component 를 아키텍쳐 상단부에 같은 이름 같은 순서로 선언하여 램을 사용하기로 했다.</a:t>
            </a:r>
            <a:endParaRPr lang="ko-KR" altLang="en-US"/>
          </a:p>
          <a:p>
            <a:pPr marL="228600" indent="-228600" latinLnBrk="0">
              <a:buFont typeface="Arial"/>
              <a:buChar char="•"/>
            </a:pPr>
            <a:endParaRPr lang="ko-KR" altLang="en-US"/>
          </a:p>
          <a:p>
            <a:pPr marL="228600" indent="-228600" latinLnBrk="0">
              <a:buFont typeface="Arial"/>
              <a:buChar char="•"/>
            </a:pPr>
            <a:r>
              <a:rPr lang="ko-KR" altLang="en-US"/>
              <a:t>수업자료의 RTL뷰어 를 보며 인풋 아웃풋을 파악하고 시그널을 이용해 연결해야겠다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Block diagram</a:t>
            </a:r>
            <a:endParaRPr lang="ko-KR" altLang="en-US"/>
          </a:p>
        </p:txBody>
      </p:sp>
      <p:pic>
        <p:nvPicPr>
          <p:cNvPr id="3" name="그림 1" descr="C:/Users/SW중심대학사업단/AppData/Roaming/PolarisOffice/ETemp/22440_20943296/fImage7390110841.png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0">
            <a:off x="4138295" y="1868805"/>
            <a:ext cx="7861935" cy="4643755"/>
          </a:xfrm>
          <a:prstGeom prst="rect"/>
          <a:noFill/>
        </p:spPr>
      </p:pic>
      <p:sp>
        <p:nvSpPr>
          <p:cNvPr id="4" name="텍스트 상자 3"/>
          <p:cNvSpPr txBox="1">
            <a:spLocks/>
          </p:cNvSpPr>
          <p:nvPr/>
        </p:nvSpPr>
        <p:spPr>
          <a:xfrm rot="0">
            <a:off x="345440" y="2162810"/>
            <a:ext cx="3855720" cy="2862580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numCol="1" vert="horz" anchor="t">
            <a:spAutoFit/>
          </a:bodyPr>
          <a:lstStyle/>
          <a:p>
            <a:pPr marL="0" indent="0" algn="l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4 bit operation 을 수행하는 다이어그램이다.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Op1 은 mux를 통해 외부 input을 받는다.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AC 는 op1을 저장해서 ALU 에 인가하는 레지스터 이다.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ac_load 가 인가되면 클럭의 라이징엣지에 값을 mux로 부터의 input을 출력시킨다.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 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cxnSp>
        <p:nvCxnSpPr>
          <p:cNvPr id="5" name="도형 4"/>
          <p:cNvCxnSpPr>
            <a:stCxn id="4" idx="3"/>
          </p:cNvCxnSpPr>
          <p:nvPr/>
        </p:nvCxnSpPr>
        <p:spPr>
          <a:xfrm rot="0">
            <a:off x="4200525" y="3594100"/>
            <a:ext cx="1783715" cy="268605"/>
          </a:xfrm>
          <a:prstGeom prst="straightConnector1"/>
          <a:ln w="6350" cap="flat" cmpd="sng">
            <a:prstDash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Block diagram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</p:txBody>
      </p:sp>
      <p:pic>
        <p:nvPicPr>
          <p:cNvPr id="3" name="Picture 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38125" y="1791970"/>
            <a:ext cx="7861300" cy="4643120"/>
          </a:xfrm>
          <a:prstGeom prst="rect"/>
          <a:noFill/>
        </p:spPr>
      </p:pic>
      <p:sp>
        <p:nvSpPr>
          <p:cNvPr id="4" name="Rect 0"/>
          <p:cNvSpPr txBox="1">
            <a:spLocks/>
          </p:cNvSpPr>
          <p:nvPr/>
        </p:nvSpPr>
        <p:spPr>
          <a:xfrm rot="0">
            <a:off x="8234680" y="2410460"/>
            <a:ext cx="3956685" cy="258508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RAM 은 4bit word가 8개있는 램이다.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 Alu_sel 이라는 컨트롤 인풋으로 연산을 선택한다.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램은 외부 input으로 MAR을 통해 직접 adress 를 받아서 수행한다.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</p:txBody>
      </p:sp>
      <p:cxnSp>
        <p:nvCxnSpPr>
          <p:cNvPr id="6" name="도형 5"/>
          <p:cNvCxnSpPr/>
          <p:nvPr/>
        </p:nvCxnSpPr>
        <p:spPr>
          <a:xfrm rot="10800000" flipV="1">
            <a:off x="6537960" y="2512060"/>
            <a:ext cx="1793875" cy="458470"/>
          </a:xfrm>
          <a:prstGeom prst="curvedConnector3">
            <a:avLst>
              <a:gd name="adj1" fmla="val 50000"/>
            </a:avLst>
          </a:prstGeom>
          <a:ln w="6350" cap="flat" cmpd="sng">
            <a:prstDash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332740" y="24574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소스코드 구현 1 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135255" y="1798320"/>
            <a:ext cx="5512435" cy="5331460"/>
          </a:xfrm>
          <a:prstGeom prst="rect"/>
        </p:spPr>
        <p:txBody>
          <a:bodyPr wrap="square" lIns="91440" tIns="45720" rIns="91440" bIns="45720" numCol="1" vert="horz" anchor="t">
            <a:normAutofit fontScale="25000" lnSpcReduction="0"/>
          </a:bodyPr>
          <a:lstStyle/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LIBRARY ieee;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USE ieee.std_logic_1164.all;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use ieee.std_logic_unsigned.all;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ENTITY data_processor1 IS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 PORT (	 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input: IN STD_LOGIC_VECTOR (3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reset_n,clk, ac_load, mar_load, ram_load, input_sel : IN Std_LOGIC;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alu_sel, mar_in: IN STD_LOGIC_VECTOR (2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 	 	data_chk: OUT STD_LOGIC_VECTOR (3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m1_out: OUT STD_LOGIC_VECTOR (3 DOWNTO 0); 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m2_out: OUT STD_LOGIC_VECTOR (3 DOWNTO 0));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END data_processor1;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latinLnBrk="0">
              <a:buFont typeface="맑은 고딕"/>
              <a:buChar char="•"/>
            </a:pPr>
            <a:endParaRPr lang="ko-KR" altLang="en-US" sz="2800">
              <a:latin typeface="맑은 고딕" charset="0"/>
              <a:ea typeface="맑은 고딕" charset="0"/>
              <a:cs typeface="+mn-cs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5400675" y="53975"/>
            <a:ext cx="6764655" cy="6805930"/>
          </a:xfrm>
          <a:prstGeom prst="rect"/>
        </p:spPr>
        <p:txBody>
          <a:bodyPr wrap="square" lIns="91440" tIns="45720" rIns="91440" bIns="45720" numCol="1" vert="horz" anchor="t">
            <a:normAutofit fontScale="25000" lnSpcReduction="0"/>
          </a:bodyPr>
          <a:lstStyle/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ARCHITECTURE sample OF data_processor1 IS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component async_ram IS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PORT (	data_in: IN STD_LOGIC_VECTOR (3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address: IN STD_LOGIC_VECTOR (2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wr: IN STD_LOGIC;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data_out: OUT STD_LOGIC_VECTOR (3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m1_out: OUT STD_LOGIC_VECTOR (3 DOWNTO 0); 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m2_out: OUT STD_LOGIC_VECTOR (3 DOWNTO 0));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end component;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component simple_alu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port (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	op1, op2 : IN STD_LOGIC_VECTOR (3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	sel: IN STD_LOGIC_VECTOR (2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	alu_out: OUT STD_LOGIC_VECTOR (3 DOWNTO 0) 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end component;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signal data_in: std_logic_vector(3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signal data_out: STD_LOGIC_VECTOR (3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signal alu_out:  STD_LOGIC_VECTOR (3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signal mux : STD_LOGIC_VECTOR(3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signal MAR : STD_LOGIC_VECTOR(2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signal AC : STD_LOGIC_VECTOR(3 dowNTO 0);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450215" y="182245"/>
            <a:ext cx="10516870" cy="1327150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latinLnBrk="0">
              <a:buFontTx/>
              <a:buNone/>
            </a:pPr>
            <a:r>
              <a:rPr lang="ko-KR" altLang="en-US"/>
              <a:t>소스코드 구현 2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198755" y="1690370"/>
            <a:ext cx="5512435" cy="5331460"/>
          </a:xfrm>
          <a:prstGeom prst="rect"/>
        </p:spPr>
        <p:txBody>
          <a:bodyPr wrap="square" lIns="91440" tIns="45720" rIns="91440" bIns="45720" numCol="1" vert="horz" anchor="t">
            <a:normAutofit fontScale="25000" lnSpcReduction="0"/>
          </a:bodyPr>
          <a:lstStyle/>
          <a:p>
            <a:pPr marL="228600" indent="-228600" latinLnBrk="0">
              <a:buFont typeface="맑은 고딕"/>
              <a:buChar char="•"/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BEGIN 	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RAM : async_ram port map (data_in =&gt; data_in, address =&gt; MAR, wr =&gt; ram_load, data_out =&gt; data_out, m1_out =&gt; m1_out, m2_out =&gt; m2_out 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ALU : simple_alu port map (op1 =&gt; AC, op2=&gt; data_out, sel =&gt; alu_sel, alu_out =&gt; alu_out );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data_in &lt;= alu_out;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data_chk &lt;= alu_out;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process (alu_out,input,input_sel)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begin 	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 case input_sel is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	when '0' =&gt; mux &lt;=alu_out;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	when '1' =&gt; mux &lt;=input;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end case;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end process;</a:t>
            </a:r>
            <a:endParaRPr lang="ko-KR" altLang="en-US"/>
          </a:p>
        </p:txBody>
      </p:sp>
      <p:sp>
        <p:nvSpPr>
          <p:cNvPr id="4" name="내용 개체 틀 1"/>
          <p:cNvSpPr txBox="1">
            <a:spLocks/>
          </p:cNvSpPr>
          <p:nvPr/>
        </p:nvSpPr>
        <p:spPr>
          <a:xfrm rot="0">
            <a:off x="5744210" y="993775"/>
            <a:ext cx="6764655" cy="6805930"/>
          </a:xfrm>
          <a:prstGeom prst="rect"/>
        </p:spPr>
        <p:txBody>
          <a:bodyPr wrap="square" lIns="91440" tIns="45720" rIns="91440" bIns="45720" numCol="1" vert="horz" anchor="t">
            <a:normAutofit fontScale="25000" lnSpcReduction="0"/>
          </a:bodyPr>
          <a:lstStyle/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process (reset_n, clk) is begin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if (reset_n = '0') then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 AC &lt;= "0000";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 MAR &lt;= "000";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elsif rising_edge(clk) then  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if ac_load = '1' then 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	AC &lt;= mux; 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end if;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if mar_load = '1' then 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	MAR &lt;= mar_in;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end if;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end if;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end process;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end sample;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	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		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  <a:p>
            <a:pPr marL="228600" indent="-228600" rtl="0" algn="l" defTabSz="914400" eaLnBrk="1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ko-KR" altLang="en-US" sz="4400">
                <a:latin typeface="맑은 고딕" charset="0"/>
                <a:ea typeface="맑은 고딕" charset="0"/>
                <a:cs typeface="+mj-cs"/>
              </a:rPr>
              <a:t>	</a:t>
            </a:r>
            <a:endParaRPr lang="ko-KR" altLang="en-US" sz="4400">
              <a:latin typeface="맑은 고딕" charset="0"/>
              <a:ea typeface="맑은 고딕" charset="0"/>
              <a:cs typeface="+mj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수정된 async_ram  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6478905" y="1825625"/>
            <a:ext cx="4875530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주어진 문제에 맞게 크기를 조절하고 address 첫 번째와 두번째저장된 값을 out port 로 연결 시켰다.</a:t>
            </a:r>
            <a:endParaRPr lang="ko-KR" altLang="en-US"/>
          </a:p>
        </p:txBody>
      </p:sp>
      <p:pic>
        <p:nvPicPr>
          <p:cNvPr id="4" name="그림 2" descr="C:/Users/SW중심대학사업단/AppData/Roaming/PolarisOffice/ETemp/22440_20943296/fImage38273126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75640" y="1868805"/>
            <a:ext cx="6089015" cy="416877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 algn="l"/>
            <a:r>
              <a:rPr lang="ko-KR" altLang="en-US"/>
              <a:t>RTL Viewer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4951730"/>
            <a:ext cx="10516235" cy="1226185"/>
          </a:xfrm>
          <a:prstGeom prst="rect"/>
        </p:spPr>
        <p:txBody>
          <a:bodyPr wrap="square" lIns="91440" tIns="45720" rIns="91440" bIns="45720" numCol="1" vert="horz" anchor="t">
            <a:normAutofit fontScale="92500" lnSpcReduction="0"/>
          </a:bodyPr>
          <a:lstStyle/>
          <a:p>
            <a:pPr marL="228600" indent="-228600" latinLnBrk="0">
              <a:buFontTx/>
              <a:buNone/>
            </a:pPr>
            <a:r>
              <a:rPr lang="ko-KR" altLang="en-US"/>
              <a:t>VHDL 으로 구현한 RTL viewer 램에 저장된 데이터를 확인 할 수있게 아웃포트를 이용해 빼내었다. MAR 과 AC는 레지스터로 클럭과 리셋을 연결 해주었다.</a:t>
            </a:r>
            <a:endParaRPr lang="ko-KR" altLang="en-US"/>
          </a:p>
        </p:txBody>
      </p:sp>
      <p:pic>
        <p:nvPicPr>
          <p:cNvPr id="4" name="그림 1" descr="C:/Users/SW중심대학사업단/AppData/Roaming/PolarisOffice/ETemp/22440_20943296/fImage55853118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840105" y="1413510"/>
            <a:ext cx="7410450" cy="350266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838200" y="365125"/>
            <a:ext cx="10516235" cy="1326515"/>
          </a:xfrm>
          <a:prstGeom prst="rect"/>
        </p:spPr>
        <p:txBody>
          <a:bodyPr wrap="square" lIns="91440" tIns="45720" rIns="91440" bIns="45720" numCol="1" vert="horz" anchor="ctr">
            <a:normAutofit fontScale="100000" lnSpcReduction="0"/>
          </a:bodyPr>
          <a:lstStyle/>
          <a:p>
            <a:pPr marL="0" indent="0" rtl="0"/>
            <a:r>
              <a:rPr lang="ko-KR" altLang="en-US"/>
              <a:t>첫 시뮬레이션 시도</a:t>
            </a:r>
            <a:endParaRPr lang="ko-KR" altLang="en-US"/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838200" y="1825625"/>
            <a:ext cx="4331335" cy="435229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28600" indent="-228600" latinLnBrk="0">
              <a:buFont typeface="Arial"/>
              <a:buChar char="•"/>
            </a:pPr>
            <a:r>
              <a:rPr lang="ko-KR" altLang="en-US"/>
              <a:t>시뮬레이션을 하다보니 눈알이 빠질거 같았다. 머릿속으로 따라가다가 금방 길을 잃게 되었다. 그래서 내부 회로의 AC를 밖으로 빼내어서 확인하기로 했다.</a:t>
            </a:r>
            <a:endParaRPr lang="ko-KR" altLang="en-US"/>
          </a:p>
        </p:txBody>
      </p:sp>
      <p:pic>
        <p:nvPicPr>
          <p:cNvPr id="5" name="그림 4" descr="C:/Users/SW중심대학사업단/AppData/Roaming/PolarisOffice/ETemp/22440_20943296/fImage73346132633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146675" y="1685925"/>
            <a:ext cx="6508115" cy="263715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18</Pages>
  <Paragraphs>1</Paragraphs>
  <Words>1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po_user</dc:creator>
  <cp:lastModifiedBy>po_user</cp:lastModifiedBy>
  <dc:title>PowerPoint 프레젠테이션</dc:title>
</cp:coreProperties>
</file>

<file path=docProps/thumbnail.jpeg>
</file>